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2" r:id="rId7"/>
    <p:sldId id="261"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D16BD8-766C-4A19-B300-C958DC2D8D99}"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16BD8-766C-4A19-B300-C958DC2D8D99}"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16BD8-766C-4A19-B300-C958DC2D8D99}"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D16BD8-766C-4A19-B300-C958DC2D8D99}"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D16BD8-766C-4A19-B300-C958DC2D8D99}" type="datetimeFigureOut">
              <a:rPr lang="en-US" smtClean="0"/>
              <a:pPr/>
              <a:t>3/12/2012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D16BD8-766C-4A19-B300-C958DC2D8D99}"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D16BD8-766C-4A19-B300-C958DC2D8D99}" type="datetimeFigureOut">
              <a:rPr lang="en-US" smtClean="0"/>
              <a:pPr/>
              <a:t>3/12/2012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D16BD8-766C-4A19-B300-C958DC2D8D99}" type="datetimeFigureOut">
              <a:rPr lang="en-US" smtClean="0"/>
              <a:pPr/>
              <a:t>3/12/2012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D16BD8-766C-4A19-B300-C958DC2D8D99}" type="datetimeFigureOut">
              <a:rPr lang="en-US" smtClean="0"/>
              <a:pPr/>
              <a:t>3/12/2012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16BD8-766C-4A19-B300-C958DC2D8D99}"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D16BD8-766C-4A19-B300-C958DC2D8D99}" type="datetimeFigureOut">
              <a:rPr lang="en-US" smtClean="0"/>
              <a:pPr/>
              <a:t>3/12/2012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7BB17B-AD9E-4D7D-85DA-28B2B9CB31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16BD8-766C-4A19-B300-C958DC2D8D99}" type="datetimeFigureOut">
              <a:rPr lang="en-US" smtClean="0"/>
              <a:pPr/>
              <a:t>3/12/2012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7BB17B-AD9E-4D7D-85DA-28B2B9CB31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latin typeface="Bauhaus 93" pitchFamily="82" charset="0"/>
                <a:cs typeface="Aharoni" pitchFamily="2" charset="-79"/>
              </a:rPr>
              <a:t>MAJOR THEMES IN </a:t>
            </a:r>
            <a:endParaRPr lang="en-US" dirty="0">
              <a:solidFill>
                <a:srgbClr val="FF0000"/>
              </a:solidFill>
              <a:latin typeface="Bauhaus 93" pitchFamily="82" charset="0"/>
              <a:cs typeface="Aharoni" pitchFamily="2" charset="-79"/>
            </a:endParaRPr>
          </a:p>
        </p:txBody>
      </p:sp>
      <p:sp>
        <p:nvSpPr>
          <p:cNvPr id="4" name="Rectangle 3"/>
          <p:cNvSpPr/>
          <p:nvPr/>
        </p:nvSpPr>
        <p:spPr>
          <a:xfrm>
            <a:off x="1676400" y="1447800"/>
            <a:ext cx="5715000" cy="2209800"/>
          </a:xfrm>
          <a:prstGeom prst="rect">
            <a:avLst/>
          </a:prstGeom>
          <a:noFill/>
        </p:spPr>
        <p:txBody>
          <a:bodyPr wrap="none" lIns="91440" tIns="45720" rIns="91440" bIns="45720">
            <a:prstTxWarp prst="textCanUp">
              <a:avLst/>
            </a:prstTxWarp>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ANTHEM</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TextBox 4"/>
          <p:cNvSpPr txBox="1"/>
          <p:nvPr/>
        </p:nvSpPr>
        <p:spPr>
          <a:xfrm>
            <a:off x="2590800" y="4495800"/>
            <a:ext cx="4091185" cy="1107996"/>
          </a:xfrm>
          <a:prstGeom prst="rect">
            <a:avLst/>
          </a:prstGeom>
          <a:noFill/>
        </p:spPr>
        <p:txBody>
          <a:bodyPr wrap="none" rtlCol="0">
            <a:spAutoFit/>
          </a:bodyPr>
          <a:lstStyle/>
          <a:p>
            <a:r>
              <a:rPr lang="en-US" sz="6600" dirty="0" smtClean="0">
                <a:solidFill>
                  <a:srgbClr val="FF0066"/>
                </a:solidFill>
                <a:latin typeface="French Script MT" pitchFamily="66" charset="0"/>
              </a:rPr>
              <a:t>By: </a:t>
            </a:r>
            <a:r>
              <a:rPr lang="en-US" sz="6600" dirty="0" err="1" smtClean="0">
                <a:solidFill>
                  <a:srgbClr val="FF0066"/>
                </a:solidFill>
                <a:latin typeface="French Script MT" pitchFamily="66" charset="0"/>
              </a:rPr>
              <a:t>Ayn</a:t>
            </a:r>
            <a:r>
              <a:rPr lang="en-US" sz="6600" dirty="0" smtClean="0">
                <a:solidFill>
                  <a:srgbClr val="FF0066"/>
                </a:solidFill>
                <a:latin typeface="French Script MT" pitchFamily="66" charset="0"/>
              </a:rPr>
              <a:t> Rand</a:t>
            </a:r>
            <a:endParaRPr lang="en-US" sz="6600" dirty="0">
              <a:solidFill>
                <a:srgbClr val="FF0066"/>
              </a:solidFill>
              <a:latin typeface="French Script MT"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http://3dspeechers.blog.com/wp-content/blogs.dir/00/03/84/81/3848162/files/about-tab/stand-out-from-crow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TextBox 5"/>
          <p:cNvSpPr txBox="1"/>
          <p:nvPr/>
        </p:nvSpPr>
        <p:spPr>
          <a:xfrm>
            <a:off x="0" y="533400"/>
            <a:ext cx="8534400" cy="1015663"/>
          </a:xfrm>
          <a:prstGeom prst="rect">
            <a:avLst/>
          </a:prstGeom>
          <a:noFill/>
        </p:spPr>
        <p:txBody>
          <a:bodyPr wrap="square" rtlCol="0">
            <a:spAutoFit/>
          </a:bodyPr>
          <a:lstStyle/>
          <a:p>
            <a:r>
              <a:rPr lang="en-US" sz="6000" dirty="0" smtClean="0">
                <a:latin typeface="Gill Sans Ultra Bold" pitchFamily="34" charset="0"/>
              </a:rPr>
              <a:t>INDIVIDUALISM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latin typeface="Gill Sans Ultra Bold" pitchFamily="34" charset="0"/>
              </a:rPr>
              <a:t>Individualism &amp; Identity</a:t>
            </a:r>
            <a:endParaRPr lang="en-US" dirty="0">
              <a:solidFill>
                <a:srgbClr val="FFFF00"/>
              </a:solidFill>
              <a:latin typeface="Gill Sans Ultra Bold" pitchFamily="34" charset="0"/>
            </a:endParaRPr>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solidFill>
                  <a:srgbClr val="FFFF00"/>
                </a:solidFill>
              </a:rPr>
              <a:t>Equality 7-2521 struggles throughout the entire novel because he has a desire to spend time alone and create things for his own purpose. He was afraid to face the rejection of his peers who live for “</a:t>
            </a:r>
            <a:r>
              <a:rPr lang="en-US" dirty="0" smtClean="0">
                <a:solidFill>
                  <a:srgbClr val="FFFF00"/>
                </a:solidFill>
              </a:rPr>
              <a:t>we.” </a:t>
            </a:r>
            <a:r>
              <a:rPr lang="en-US" dirty="0" smtClean="0">
                <a:solidFill>
                  <a:srgbClr val="FFFF00"/>
                </a:solidFill>
              </a:rPr>
              <a:t>He was only able to find himself once he broke free from society. Rand discusses the importance of how discovering who you are will ultimately lead you to happiness. No matter how hard society tries to keep everyone equal the individual will always resurface because of our human need of identity. </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100" name="Picture 4" descr="http://www.mylifeatfullspeed.com/wp-content/uploads/2010/01/freedom.jpg"/>
          <p:cNvPicPr>
            <a:picLocks noChangeAspect="1" noChangeArrowheads="1"/>
          </p:cNvPicPr>
          <p:nvPr/>
        </p:nvPicPr>
        <p:blipFill>
          <a:blip r:embed="rId2"/>
          <a:srcRect/>
          <a:stretch>
            <a:fillRect/>
          </a:stretch>
        </p:blipFill>
        <p:spPr bwMode="auto">
          <a:xfrm>
            <a:off x="0" y="11175"/>
            <a:ext cx="9144000" cy="6846825"/>
          </a:xfrm>
          <a:prstGeom prst="rect">
            <a:avLst/>
          </a:prstGeom>
          <a:noFill/>
        </p:spPr>
      </p:pic>
      <p:sp>
        <p:nvSpPr>
          <p:cNvPr id="6" name="TextBox 5"/>
          <p:cNvSpPr txBox="1"/>
          <p:nvPr/>
        </p:nvSpPr>
        <p:spPr>
          <a:xfrm>
            <a:off x="381000" y="457200"/>
            <a:ext cx="2971800" cy="1015663"/>
          </a:xfrm>
          <a:prstGeom prst="rect">
            <a:avLst/>
          </a:prstGeom>
          <a:noFill/>
        </p:spPr>
        <p:txBody>
          <a:bodyPr wrap="square" rtlCol="0">
            <a:spAutoFit/>
          </a:bodyPr>
          <a:lstStyle/>
          <a:p>
            <a:r>
              <a:rPr lang="en-US" sz="6000" b="1" dirty="0" smtClean="0">
                <a:latin typeface="Bradley Hand ITC" pitchFamily="66" charset="0"/>
              </a:rPr>
              <a:t>Freedom</a:t>
            </a:r>
            <a:endParaRPr lang="en-US" sz="6000" b="1" dirty="0">
              <a:latin typeface="Bradley Hand ITC"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0070C0"/>
                </a:solidFill>
                <a:latin typeface="Bradley Hand ITC" pitchFamily="66" charset="0"/>
              </a:rPr>
              <a:t>Freedom</a:t>
            </a:r>
            <a:endParaRPr lang="en-US" sz="6000" b="1" dirty="0">
              <a:solidFill>
                <a:srgbClr val="0070C0"/>
              </a:solidFill>
              <a:latin typeface="Bradley Hand ITC" pitchFamily="66" charset="0"/>
            </a:endParaRPr>
          </a:p>
        </p:txBody>
      </p:sp>
      <p:sp>
        <p:nvSpPr>
          <p:cNvPr id="3" name="Content Placeholder 2"/>
          <p:cNvSpPr>
            <a:spLocks noGrp="1"/>
          </p:cNvSpPr>
          <p:nvPr>
            <p:ph idx="1"/>
          </p:nvPr>
        </p:nvSpPr>
        <p:spPr>
          <a:xfrm>
            <a:off x="457200" y="1295400"/>
            <a:ext cx="8229600" cy="5181600"/>
          </a:xfrm>
        </p:spPr>
        <p:txBody>
          <a:bodyPr>
            <a:normAutofit fontScale="92500" lnSpcReduction="10000"/>
          </a:bodyPr>
          <a:lstStyle/>
          <a:p>
            <a:pPr algn="ctr">
              <a:buNone/>
            </a:pPr>
            <a:r>
              <a:rPr lang="en-US" b="1" dirty="0" smtClean="0">
                <a:solidFill>
                  <a:srgbClr val="0070C0"/>
                </a:solidFill>
                <a:latin typeface="Bradley Hand ITC" pitchFamily="66" charset="0"/>
              </a:rPr>
              <a:t>Rand </a:t>
            </a:r>
            <a:r>
              <a:rPr lang="en-US" b="1" dirty="0" smtClean="0">
                <a:solidFill>
                  <a:srgbClr val="0070C0"/>
                </a:solidFill>
                <a:latin typeface="Bradley Hand ITC" pitchFamily="66" charset="0"/>
              </a:rPr>
              <a:t>witnessed </a:t>
            </a:r>
            <a:r>
              <a:rPr lang="en-US" b="1" dirty="0" smtClean="0">
                <a:solidFill>
                  <a:srgbClr val="0070C0"/>
                </a:solidFill>
                <a:latin typeface="Bradley Hand ITC" pitchFamily="66" charset="0"/>
              </a:rPr>
              <a:t>in Russia </a:t>
            </a:r>
            <a:r>
              <a:rPr lang="en-US" b="1" dirty="0" smtClean="0">
                <a:solidFill>
                  <a:srgbClr val="0070C0"/>
                </a:solidFill>
                <a:latin typeface="Bradley Hand ITC" pitchFamily="66" charset="0"/>
              </a:rPr>
              <a:t>during</a:t>
            </a:r>
            <a:r>
              <a:rPr lang="en-US" b="1" dirty="0" smtClean="0">
                <a:solidFill>
                  <a:srgbClr val="0070C0"/>
                </a:solidFill>
                <a:latin typeface="Bradley Hand ITC" pitchFamily="66" charset="0"/>
              </a:rPr>
              <a:t> </a:t>
            </a:r>
            <a:r>
              <a:rPr lang="en-US" b="1" dirty="0" smtClean="0">
                <a:solidFill>
                  <a:srgbClr val="0070C0"/>
                </a:solidFill>
                <a:latin typeface="Bradley Hand ITC" pitchFamily="66" charset="0"/>
              </a:rPr>
              <a:t>the 20</a:t>
            </a:r>
            <a:r>
              <a:rPr lang="en-US" b="1" baseline="30000" dirty="0" smtClean="0">
                <a:solidFill>
                  <a:srgbClr val="0070C0"/>
                </a:solidFill>
                <a:latin typeface="Bradley Hand ITC" pitchFamily="66" charset="0"/>
              </a:rPr>
              <a:t>th</a:t>
            </a:r>
            <a:r>
              <a:rPr lang="en-US" b="1" dirty="0" smtClean="0">
                <a:solidFill>
                  <a:srgbClr val="0070C0"/>
                </a:solidFill>
                <a:latin typeface="Bradley Hand ITC" pitchFamily="66" charset="0"/>
              </a:rPr>
              <a:t> century a collectivist society and how limiting it was. She realized in order to progress and move forward as a society you need the freedom to develop new ideas and technology. In Anthem, Equality had to secretly create his inventions and they were still not accepted by society. If society gave their people the freedom to learn and create things they would be much more advanced</a:t>
            </a:r>
            <a:r>
              <a:rPr lang="en-US" b="1" dirty="0" smtClean="0">
                <a:solidFill>
                  <a:srgbClr val="0070C0"/>
                </a:solidFill>
                <a:latin typeface="Bradley Hand ITC" pitchFamily="66" charset="0"/>
              </a:rPr>
              <a:t>. Freedom may not keep everyone equal, but it gives everyone the opportunity to happiness.  </a:t>
            </a:r>
            <a:endParaRPr lang="en-US" b="1" dirty="0">
              <a:solidFill>
                <a:srgbClr val="0070C0"/>
              </a:solidFill>
              <a:latin typeface="Bradley Hand ITC"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latin typeface="Algerian" pitchFamily="82" charset="0"/>
              </a:rPr>
              <a:t>Objectivism Definition</a:t>
            </a:r>
            <a:endParaRPr lang="en-US" dirty="0">
              <a:solidFill>
                <a:schemeClr val="bg1"/>
              </a:solidFill>
              <a:latin typeface="Algerian" pitchFamily="82" charset="0"/>
            </a:endParaRPr>
          </a:p>
        </p:txBody>
      </p:sp>
      <p:sp>
        <p:nvSpPr>
          <p:cNvPr id="3" name="Content Placeholder 2"/>
          <p:cNvSpPr>
            <a:spLocks noGrp="1"/>
          </p:cNvSpPr>
          <p:nvPr>
            <p:ph idx="1"/>
          </p:nvPr>
        </p:nvSpPr>
        <p:spPr/>
        <p:txBody>
          <a:bodyPr/>
          <a:lstStyle/>
          <a:p>
            <a:pPr algn="ctr">
              <a:buNone/>
            </a:pPr>
            <a:r>
              <a:rPr lang="en-US" dirty="0" smtClean="0">
                <a:solidFill>
                  <a:schemeClr val="bg1"/>
                </a:solidFill>
              </a:rPr>
              <a:t>Objectivism is the philosophy that </a:t>
            </a:r>
            <a:r>
              <a:rPr lang="en-US" dirty="0" err="1" smtClean="0">
                <a:solidFill>
                  <a:schemeClr val="bg1"/>
                </a:solidFill>
              </a:rPr>
              <a:t>Ayn</a:t>
            </a:r>
            <a:r>
              <a:rPr lang="en-US" dirty="0" smtClean="0">
                <a:solidFill>
                  <a:schemeClr val="bg1"/>
                </a:solidFill>
              </a:rPr>
              <a:t> Rand created. It is “the concept of man as a heroic being, with his own happiness as moral purpose of his life, with productive achievement as his noblest activity, and reason as his only absolute” (Browse </a:t>
            </a:r>
            <a:r>
              <a:rPr lang="en-US" dirty="0" err="1" smtClean="0">
                <a:solidFill>
                  <a:schemeClr val="bg1"/>
                </a:solidFill>
              </a:rPr>
              <a:t>Nowa</a:t>
            </a:r>
            <a:r>
              <a:rPr lang="en-US" dirty="0" smtClean="0">
                <a:solidFill>
                  <a:schemeClr val="bg1"/>
                </a:solidFill>
              </a:rPr>
              <a:t>). </a:t>
            </a:r>
            <a:endParaRPr lang="en-US"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Algerian" pitchFamily="82" charset="0"/>
              </a:rPr>
              <a:t>Today’s Society</a:t>
            </a:r>
            <a:endParaRPr lang="en-US" dirty="0">
              <a:solidFill>
                <a:schemeClr val="bg1"/>
              </a:solidFill>
              <a:latin typeface="Algerian" pitchFamily="82" charset="0"/>
            </a:endParaRPr>
          </a:p>
        </p:txBody>
      </p:sp>
      <p:pic>
        <p:nvPicPr>
          <p:cNvPr id="1026" name="Picture 2" descr="http://www.thecourierexpress.com/csp/cms/sites/dt.common.streams.StreamServer.cls?STREAMOID=8r0KV3$9VLA17VGVrcvhdc$daE2N3K4ZzOUsqbU5sYvSvBhhH6XdrvDMZuZEanPXWCsjLu883Ygn4B49Lvm9bPe2QeMKQdVeZmXF$9l$4uCZ8QDXhaHEp3rvzXRJFdy0KqPHLoMevcTLo3h8xh70Y6N_U_CryOsw6FTOdKL_jpQ-&amp;CONTENTTYPE=image/jpeg"/>
          <p:cNvPicPr>
            <a:picLocks noChangeAspect="1" noChangeArrowheads="1"/>
          </p:cNvPicPr>
          <p:nvPr/>
        </p:nvPicPr>
        <p:blipFill>
          <a:blip r:embed="rId2"/>
          <a:srcRect/>
          <a:stretch>
            <a:fillRect/>
          </a:stretch>
        </p:blipFill>
        <p:spPr bwMode="auto">
          <a:xfrm>
            <a:off x="2819400" y="1447800"/>
            <a:ext cx="3438797" cy="495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Garamond Antiqua" pitchFamily="18" charset="0"/>
              </a:rPr>
              <a:t>Objectivism Debates</a:t>
            </a:r>
            <a:endParaRPr lang="en-US" dirty="0">
              <a:solidFill>
                <a:schemeClr val="bg1"/>
              </a:solidFill>
              <a:latin typeface="Garamond Antiqua" pitchFamily="18" charset="0"/>
            </a:endParaRPr>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solidFill>
                  <a:schemeClr val="bg1"/>
                </a:solidFill>
              </a:rPr>
              <a:t>The health care debate ties into objectivism because some people believe that everyone has the right to health care. However, Objectivists say that they should not have to pay for other’s health care. They believe that everyone is responsible for themselves and if YOU want healthcare YOU need to pay for it. This also ties into other expenses such as student loans, which we can all relate to. Objectivists believe that if YOU want to go to college YOU have to pay for it yourself. They do not believe in student loans or other forms of government financial aid. </a:t>
            </a:r>
            <a:endParaRPr lang="en-US"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p:txBody>
          <a:bodyPr/>
          <a:lstStyle/>
          <a:p>
            <a:pPr>
              <a:buNone/>
            </a:pPr>
            <a:r>
              <a:rPr lang="en-US" dirty="0" smtClean="0"/>
              <a:t>“Browse </a:t>
            </a:r>
            <a:r>
              <a:rPr lang="en-US" dirty="0" err="1" smtClean="0"/>
              <a:t>Nowa</a:t>
            </a:r>
            <a:r>
              <a:rPr lang="en-US" dirty="0" smtClean="0"/>
              <a:t>.” </a:t>
            </a:r>
            <a:r>
              <a:rPr lang="en-US" i="1" dirty="0" err="1" smtClean="0"/>
              <a:t>Ayn</a:t>
            </a:r>
            <a:r>
              <a:rPr lang="en-US" i="1" dirty="0" smtClean="0"/>
              <a:t> Rand Lexicon. </a:t>
            </a:r>
            <a:r>
              <a:rPr lang="en-US" dirty="0" err="1" smtClean="0"/>
              <a:t>Ayn</a:t>
            </a:r>
            <a:r>
              <a:rPr lang="en-US" dirty="0" smtClean="0"/>
              <a:t> Rand 	Institute. Web. 12 Mar. 2012. 	&lt;http://aynrandlexicon.com/lexicon/object	ivism.html&gt;.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378</Words>
  <Application>Microsoft Office PowerPoint</Application>
  <PresentationFormat>On-screen Show (4:3)</PresentationFormat>
  <Paragraphs>16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MAJOR THEMES IN </vt:lpstr>
      <vt:lpstr>Slide 2</vt:lpstr>
      <vt:lpstr>Individualism &amp; Identity</vt:lpstr>
      <vt:lpstr>Slide 4</vt:lpstr>
      <vt:lpstr>Freedom</vt:lpstr>
      <vt:lpstr>Objectivism Definition</vt:lpstr>
      <vt:lpstr>Today’s Society</vt:lpstr>
      <vt:lpstr>Objectivism Debates</vt:lpstr>
      <vt:lpstr>Work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jball12</dc:creator>
  <cp:lastModifiedBy>jball12</cp:lastModifiedBy>
  <cp:revision>9</cp:revision>
  <dcterms:created xsi:type="dcterms:W3CDTF">2012-03-09T19:00:38Z</dcterms:created>
  <dcterms:modified xsi:type="dcterms:W3CDTF">2012-03-12T18:22:23Z</dcterms:modified>
</cp:coreProperties>
</file>